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2" r:id="rId8"/>
    <p:sldId id="263" r:id="rId9"/>
    <p:sldId id="265" r:id="rId10"/>
    <p:sldId id="264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E2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DC0EDE-E7B7-402B-A16F-54356807F3F8}" v="815" dt="2021-05-16T21:33:50.436"/>
    <p1510:client id="{70C90FB3-C65A-4AD0-A5D2-272F66B2FAF8}" v="2210" dt="2021-05-16T20:34:22.626"/>
    <p1510:client id="{88A2C8E2-8B82-4217-9915-3645CFD24A8E}" v="187" dt="2021-05-15T15:45:55.280"/>
    <p1510:client id="{B70C9BAB-CEF7-413D-83E2-59746438463D}" v="1233" dt="2021-05-13T14:33:48.926"/>
    <p1510:client id="{CE9FF3EA-76A2-486A-9612-C2B46C24AFEB}" v="232" dt="2021-05-16T20:39:36.343"/>
    <p1510:client id="{DC017A88-2A41-4BCA-9641-C913F40E8E43}" v="798" dt="2021-05-16T20:43:08.1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46D57C-A3F5-49A5-BC75-88B0C159862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E66B02D-E44B-4B45-8B31-A1E5701E45B5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/>
            <a:t>Where </a:t>
          </a:r>
          <a:r>
            <a:rPr lang="nl-NL" b="1" err="1"/>
            <a:t>did</a:t>
          </a:r>
          <a:r>
            <a:rPr lang="nl-NL" b="1"/>
            <a:t> we </a:t>
          </a:r>
          <a:r>
            <a:rPr lang="nl-NL" b="1" err="1"/>
            <a:t>find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dataset</a:t>
          </a:r>
          <a:r>
            <a:rPr lang="nl-NL" b="1">
              <a:latin typeface="Century Schoolbook" panose="02040604050505020304"/>
            </a:rPr>
            <a:t>?</a:t>
          </a:r>
          <a:endParaRPr lang="en-US" b="1"/>
        </a:p>
      </dgm:t>
    </dgm:pt>
    <dgm:pt modelId="{0BCAD4B3-860E-4761-AEC5-D55F37C1A8CE}" type="parTrans" cxnId="{DB38837A-BDE2-4080-8D36-3B49FB6B8D30}">
      <dgm:prSet/>
      <dgm:spPr/>
      <dgm:t>
        <a:bodyPr/>
        <a:lstStyle/>
        <a:p>
          <a:endParaRPr lang="en-US"/>
        </a:p>
      </dgm:t>
    </dgm:pt>
    <dgm:pt modelId="{84A53EEC-D138-4D0C-A01A-871CDC0D9BFB}" type="sibTrans" cxnId="{DB38837A-BDE2-4080-8D36-3B49FB6B8D30}">
      <dgm:prSet/>
      <dgm:spPr/>
      <dgm:t>
        <a:bodyPr/>
        <a:lstStyle/>
        <a:p>
          <a:endParaRPr lang="en-US"/>
        </a:p>
      </dgm:t>
    </dgm:pt>
    <dgm:pt modelId="{C9D6961C-32C6-4F05-AB13-FABC527297F9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 err="1"/>
            <a:t>What</a:t>
          </a:r>
          <a:r>
            <a:rPr lang="nl-NL" b="1">
              <a:latin typeface="Century Schoolbook" panose="02040604050505020304"/>
            </a:rPr>
            <a:t> </a:t>
          </a:r>
          <a:r>
            <a:rPr lang="nl-NL" b="1" err="1">
              <a:latin typeface="Century Schoolbook" panose="02040604050505020304"/>
            </a:rPr>
            <a:t>can</a:t>
          </a:r>
          <a:r>
            <a:rPr lang="nl-NL" b="1"/>
            <a:t> we </a:t>
          </a:r>
          <a:r>
            <a:rPr lang="nl-NL" b="1" err="1"/>
            <a:t>tell</a:t>
          </a:r>
          <a:r>
            <a:rPr lang="nl-NL" b="1"/>
            <a:t> </a:t>
          </a:r>
          <a:r>
            <a:rPr lang="nl-NL" b="1" err="1"/>
            <a:t>you</a:t>
          </a:r>
          <a:r>
            <a:rPr lang="nl-NL" b="1"/>
            <a:t> </a:t>
          </a:r>
          <a:r>
            <a:rPr lang="nl-NL" b="1" err="1"/>
            <a:t>about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dataset</a:t>
          </a:r>
          <a:r>
            <a:rPr lang="nl-NL" b="1">
              <a:latin typeface="Century Schoolbook" panose="02040604050505020304"/>
            </a:rPr>
            <a:t>?</a:t>
          </a:r>
          <a:endParaRPr lang="en-US" b="1"/>
        </a:p>
      </dgm:t>
    </dgm:pt>
    <dgm:pt modelId="{79B58BFB-B6CD-47C1-BAA7-F3700C008434}" type="parTrans" cxnId="{6740A67B-C003-40BD-89C6-CA1C959234F3}">
      <dgm:prSet/>
      <dgm:spPr/>
      <dgm:t>
        <a:bodyPr/>
        <a:lstStyle/>
        <a:p>
          <a:endParaRPr lang="en-US"/>
        </a:p>
      </dgm:t>
    </dgm:pt>
    <dgm:pt modelId="{BCEC679A-18CE-4475-B4D6-FA54D8C8F4FF}" type="sibTrans" cxnId="{6740A67B-C003-40BD-89C6-CA1C959234F3}">
      <dgm:prSet/>
      <dgm:spPr/>
      <dgm:t>
        <a:bodyPr/>
        <a:lstStyle/>
        <a:p>
          <a:endParaRPr lang="en-US"/>
        </a:p>
      </dgm:t>
    </dgm:pt>
    <dgm:pt modelId="{A14428B5-5E76-4C9D-8808-D57F5B9298E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 b="1" err="1"/>
            <a:t>What</a:t>
          </a:r>
          <a:r>
            <a:rPr lang="nl-NL" b="1"/>
            <a:t> have we </a:t>
          </a:r>
          <a:r>
            <a:rPr lang="nl-NL" b="1" err="1"/>
            <a:t>done</a:t>
          </a:r>
          <a:r>
            <a:rPr lang="nl-NL" b="1"/>
            <a:t> </a:t>
          </a:r>
          <a:r>
            <a:rPr lang="nl-NL" b="1" err="1"/>
            <a:t>with</a:t>
          </a:r>
          <a:r>
            <a:rPr lang="nl-NL" b="1"/>
            <a:t> </a:t>
          </a:r>
          <a:r>
            <a:rPr lang="nl-NL" b="1" err="1"/>
            <a:t>the</a:t>
          </a:r>
          <a:r>
            <a:rPr lang="nl-NL" b="1"/>
            <a:t> data </a:t>
          </a:r>
          <a:r>
            <a:rPr lang="nl-NL" b="1" err="1"/>
            <a:t>to</a:t>
          </a:r>
          <a:r>
            <a:rPr lang="nl-NL" b="1"/>
            <a:t> </a:t>
          </a:r>
          <a:r>
            <a:rPr lang="nl-NL" b="1" err="1"/>
            <a:t>process</a:t>
          </a:r>
          <a:r>
            <a:rPr lang="nl-NL" b="1"/>
            <a:t> </a:t>
          </a:r>
          <a:r>
            <a:rPr lang="nl-NL" b="1" err="1"/>
            <a:t>it</a:t>
          </a:r>
          <a:r>
            <a:rPr lang="nl-NL" b="1">
              <a:latin typeface="Century Schoolbook" panose="02040604050505020304"/>
            </a:rPr>
            <a:t>?</a:t>
          </a:r>
          <a:endParaRPr lang="nl-NL" b="1"/>
        </a:p>
      </dgm:t>
    </dgm:pt>
    <dgm:pt modelId="{37648F0F-071A-4D30-AE7A-16ABC219A730}" type="parTrans" cxnId="{E6AC5797-73F7-4A78-BED0-A6967A626585}">
      <dgm:prSet/>
      <dgm:spPr/>
      <dgm:t>
        <a:bodyPr/>
        <a:lstStyle/>
        <a:p>
          <a:endParaRPr lang="en-US"/>
        </a:p>
      </dgm:t>
    </dgm:pt>
    <dgm:pt modelId="{4099CA87-AEAF-48C7-AAD1-21366B9EA4BD}" type="sibTrans" cxnId="{E6AC5797-73F7-4A78-BED0-A6967A626585}">
      <dgm:prSet/>
      <dgm:spPr/>
      <dgm:t>
        <a:bodyPr/>
        <a:lstStyle/>
        <a:p>
          <a:endParaRPr lang="en-US"/>
        </a:p>
      </dgm:t>
    </dgm:pt>
    <dgm:pt modelId="{3DCFCF76-DA7F-414B-A3F7-A24AC10ADB1D}" type="pres">
      <dgm:prSet presAssocID="{A246D57C-A3F5-49A5-BC75-88B0C1598623}" presName="root" presStyleCnt="0">
        <dgm:presLayoutVars>
          <dgm:dir/>
          <dgm:resizeHandles val="exact"/>
        </dgm:presLayoutVars>
      </dgm:prSet>
      <dgm:spPr/>
    </dgm:pt>
    <dgm:pt modelId="{8F4D6961-7EC0-4E2F-A107-2EDDA1FA8BA4}" type="pres">
      <dgm:prSet presAssocID="{FE66B02D-E44B-4B45-8B31-A1E5701E45B5}" presName="compNode" presStyleCnt="0"/>
      <dgm:spPr/>
    </dgm:pt>
    <dgm:pt modelId="{9430CE88-9758-456E-92FA-9E19C4A33123}" type="pres">
      <dgm:prSet presAssocID="{FE66B02D-E44B-4B45-8B31-A1E5701E45B5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F837B575-10C3-43E4-97C3-39DBA0A53ACB}" type="pres">
      <dgm:prSet presAssocID="{FE66B02D-E44B-4B45-8B31-A1E5701E45B5}" presName="spaceRect" presStyleCnt="0"/>
      <dgm:spPr/>
    </dgm:pt>
    <dgm:pt modelId="{92DB8077-9A00-48C7-93C1-708008A8EA12}" type="pres">
      <dgm:prSet presAssocID="{FE66B02D-E44B-4B45-8B31-A1E5701E45B5}" presName="textRect" presStyleLbl="revTx" presStyleIdx="0" presStyleCnt="3">
        <dgm:presLayoutVars>
          <dgm:chMax val="1"/>
          <dgm:chPref val="1"/>
        </dgm:presLayoutVars>
      </dgm:prSet>
      <dgm:spPr/>
    </dgm:pt>
    <dgm:pt modelId="{F4B04A21-D809-4B72-9473-01370AD26295}" type="pres">
      <dgm:prSet presAssocID="{84A53EEC-D138-4D0C-A01A-871CDC0D9BFB}" presName="sibTrans" presStyleCnt="0"/>
      <dgm:spPr/>
    </dgm:pt>
    <dgm:pt modelId="{7C0F73EE-B316-4160-AE2F-C564F299D7A7}" type="pres">
      <dgm:prSet presAssocID="{C9D6961C-32C6-4F05-AB13-FABC527297F9}" presName="compNode" presStyleCnt="0"/>
      <dgm:spPr/>
    </dgm:pt>
    <dgm:pt modelId="{512A46CD-E111-46DA-9145-E530CBABFBD4}" type="pres">
      <dgm:prSet presAssocID="{C9D6961C-32C6-4F05-AB13-FABC527297F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92AA0933-DE3B-494D-97E8-1494CAAB3958}" type="pres">
      <dgm:prSet presAssocID="{C9D6961C-32C6-4F05-AB13-FABC527297F9}" presName="spaceRect" presStyleCnt="0"/>
      <dgm:spPr/>
    </dgm:pt>
    <dgm:pt modelId="{6B934277-BF45-4536-8362-E6A2D50B8F3F}" type="pres">
      <dgm:prSet presAssocID="{C9D6961C-32C6-4F05-AB13-FABC527297F9}" presName="textRect" presStyleLbl="revTx" presStyleIdx="1" presStyleCnt="3">
        <dgm:presLayoutVars>
          <dgm:chMax val="1"/>
          <dgm:chPref val="1"/>
        </dgm:presLayoutVars>
      </dgm:prSet>
      <dgm:spPr/>
    </dgm:pt>
    <dgm:pt modelId="{42AF8908-2DFF-4052-B59A-9B411F16802B}" type="pres">
      <dgm:prSet presAssocID="{BCEC679A-18CE-4475-B4D6-FA54D8C8F4FF}" presName="sibTrans" presStyleCnt="0"/>
      <dgm:spPr/>
    </dgm:pt>
    <dgm:pt modelId="{21019C6E-92D1-4C8C-B15F-B4F0D6C9FA8C}" type="pres">
      <dgm:prSet presAssocID="{A14428B5-5E76-4C9D-8808-D57F5B9298E0}" presName="compNode" presStyleCnt="0"/>
      <dgm:spPr/>
    </dgm:pt>
    <dgm:pt modelId="{1FB6CAB1-9E1B-4C55-8FE1-497DCA141299}" type="pres">
      <dgm:prSet presAssocID="{A14428B5-5E76-4C9D-8808-D57F5B9298E0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olelijst"/>
        </a:ext>
      </dgm:extLst>
    </dgm:pt>
    <dgm:pt modelId="{6C5BACE1-6B28-4B51-A83D-FE4BF43DC2F5}" type="pres">
      <dgm:prSet presAssocID="{A14428B5-5E76-4C9D-8808-D57F5B9298E0}" presName="spaceRect" presStyleCnt="0"/>
      <dgm:spPr/>
    </dgm:pt>
    <dgm:pt modelId="{B5527A72-DBA3-4A4D-BDFC-14D47452CB44}" type="pres">
      <dgm:prSet presAssocID="{A14428B5-5E76-4C9D-8808-D57F5B9298E0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7DEC82E-4852-42E1-8775-F4C5406B9097}" type="presOf" srcId="{FE66B02D-E44B-4B45-8B31-A1E5701E45B5}" destId="{92DB8077-9A00-48C7-93C1-708008A8EA12}" srcOrd="0" destOrd="0" presId="urn:microsoft.com/office/officeart/2018/2/layout/IconLabelList"/>
    <dgm:cxn modelId="{8CC83249-F689-4F41-9537-3342E958C452}" type="presOf" srcId="{A246D57C-A3F5-49A5-BC75-88B0C1598623}" destId="{3DCFCF76-DA7F-414B-A3F7-A24AC10ADB1D}" srcOrd="0" destOrd="0" presId="urn:microsoft.com/office/officeart/2018/2/layout/IconLabelList"/>
    <dgm:cxn modelId="{DB38837A-BDE2-4080-8D36-3B49FB6B8D30}" srcId="{A246D57C-A3F5-49A5-BC75-88B0C1598623}" destId="{FE66B02D-E44B-4B45-8B31-A1E5701E45B5}" srcOrd="0" destOrd="0" parTransId="{0BCAD4B3-860E-4761-AEC5-D55F37C1A8CE}" sibTransId="{84A53EEC-D138-4D0C-A01A-871CDC0D9BFB}"/>
    <dgm:cxn modelId="{6740A67B-C003-40BD-89C6-CA1C959234F3}" srcId="{A246D57C-A3F5-49A5-BC75-88B0C1598623}" destId="{C9D6961C-32C6-4F05-AB13-FABC527297F9}" srcOrd="1" destOrd="0" parTransId="{79B58BFB-B6CD-47C1-BAA7-F3700C008434}" sibTransId="{BCEC679A-18CE-4475-B4D6-FA54D8C8F4FF}"/>
    <dgm:cxn modelId="{E6AC5797-73F7-4A78-BED0-A6967A626585}" srcId="{A246D57C-A3F5-49A5-BC75-88B0C1598623}" destId="{A14428B5-5E76-4C9D-8808-D57F5B9298E0}" srcOrd="2" destOrd="0" parTransId="{37648F0F-071A-4D30-AE7A-16ABC219A730}" sibTransId="{4099CA87-AEAF-48C7-AAD1-21366B9EA4BD}"/>
    <dgm:cxn modelId="{AAABCC9F-F8C8-47FD-A6DB-A07C2C8E0F67}" type="presOf" srcId="{A14428B5-5E76-4C9D-8808-D57F5B9298E0}" destId="{B5527A72-DBA3-4A4D-BDFC-14D47452CB44}" srcOrd="0" destOrd="0" presId="urn:microsoft.com/office/officeart/2018/2/layout/IconLabelList"/>
    <dgm:cxn modelId="{DC777CE7-248B-401D-980C-CA768029EC7F}" type="presOf" srcId="{C9D6961C-32C6-4F05-AB13-FABC527297F9}" destId="{6B934277-BF45-4536-8362-E6A2D50B8F3F}" srcOrd="0" destOrd="0" presId="urn:microsoft.com/office/officeart/2018/2/layout/IconLabelList"/>
    <dgm:cxn modelId="{75CAB18B-5BA1-4A9F-81A8-9CA1C564750A}" type="presParOf" srcId="{3DCFCF76-DA7F-414B-A3F7-A24AC10ADB1D}" destId="{8F4D6961-7EC0-4E2F-A107-2EDDA1FA8BA4}" srcOrd="0" destOrd="0" presId="urn:microsoft.com/office/officeart/2018/2/layout/IconLabelList"/>
    <dgm:cxn modelId="{CC4F7347-D4F6-472B-8F6F-2D5C68A68B16}" type="presParOf" srcId="{8F4D6961-7EC0-4E2F-A107-2EDDA1FA8BA4}" destId="{9430CE88-9758-456E-92FA-9E19C4A33123}" srcOrd="0" destOrd="0" presId="urn:microsoft.com/office/officeart/2018/2/layout/IconLabelList"/>
    <dgm:cxn modelId="{CBCA248B-61DF-4DD4-8085-50F39BE746E0}" type="presParOf" srcId="{8F4D6961-7EC0-4E2F-A107-2EDDA1FA8BA4}" destId="{F837B575-10C3-43E4-97C3-39DBA0A53ACB}" srcOrd="1" destOrd="0" presId="urn:microsoft.com/office/officeart/2018/2/layout/IconLabelList"/>
    <dgm:cxn modelId="{F00986BB-B327-445E-AE8E-C062C47F03A3}" type="presParOf" srcId="{8F4D6961-7EC0-4E2F-A107-2EDDA1FA8BA4}" destId="{92DB8077-9A00-48C7-93C1-708008A8EA12}" srcOrd="2" destOrd="0" presId="urn:microsoft.com/office/officeart/2018/2/layout/IconLabelList"/>
    <dgm:cxn modelId="{4BD21ED6-C4DF-4428-A33C-D037F2710BFC}" type="presParOf" srcId="{3DCFCF76-DA7F-414B-A3F7-A24AC10ADB1D}" destId="{F4B04A21-D809-4B72-9473-01370AD26295}" srcOrd="1" destOrd="0" presId="urn:microsoft.com/office/officeart/2018/2/layout/IconLabelList"/>
    <dgm:cxn modelId="{228F0102-3DF5-4174-983D-C346C5E213CE}" type="presParOf" srcId="{3DCFCF76-DA7F-414B-A3F7-A24AC10ADB1D}" destId="{7C0F73EE-B316-4160-AE2F-C564F299D7A7}" srcOrd="2" destOrd="0" presId="urn:microsoft.com/office/officeart/2018/2/layout/IconLabelList"/>
    <dgm:cxn modelId="{A1E06F3C-39D1-4DA4-97E7-910C66C1A67F}" type="presParOf" srcId="{7C0F73EE-B316-4160-AE2F-C564F299D7A7}" destId="{512A46CD-E111-46DA-9145-E530CBABFBD4}" srcOrd="0" destOrd="0" presId="urn:microsoft.com/office/officeart/2018/2/layout/IconLabelList"/>
    <dgm:cxn modelId="{93EB2766-D153-4AA8-8E44-02A6F338D7FD}" type="presParOf" srcId="{7C0F73EE-B316-4160-AE2F-C564F299D7A7}" destId="{92AA0933-DE3B-494D-97E8-1494CAAB3958}" srcOrd="1" destOrd="0" presId="urn:microsoft.com/office/officeart/2018/2/layout/IconLabelList"/>
    <dgm:cxn modelId="{3A5E237C-23D4-4537-8573-13FA612AFD46}" type="presParOf" srcId="{7C0F73EE-B316-4160-AE2F-C564F299D7A7}" destId="{6B934277-BF45-4536-8362-E6A2D50B8F3F}" srcOrd="2" destOrd="0" presId="urn:microsoft.com/office/officeart/2018/2/layout/IconLabelList"/>
    <dgm:cxn modelId="{48DF8677-263F-4C9C-AF17-856641F4094D}" type="presParOf" srcId="{3DCFCF76-DA7F-414B-A3F7-A24AC10ADB1D}" destId="{42AF8908-2DFF-4052-B59A-9B411F16802B}" srcOrd="3" destOrd="0" presId="urn:microsoft.com/office/officeart/2018/2/layout/IconLabelList"/>
    <dgm:cxn modelId="{82B8B74C-C1D3-4039-B036-EE3BFC06E67B}" type="presParOf" srcId="{3DCFCF76-DA7F-414B-A3F7-A24AC10ADB1D}" destId="{21019C6E-92D1-4C8C-B15F-B4F0D6C9FA8C}" srcOrd="4" destOrd="0" presId="urn:microsoft.com/office/officeart/2018/2/layout/IconLabelList"/>
    <dgm:cxn modelId="{2358139B-33AF-4841-A8CA-9521DC430E76}" type="presParOf" srcId="{21019C6E-92D1-4C8C-B15F-B4F0D6C9FA8C}" destId="{1FB6CAB1-9E1B-4C55-8FE1-497DCA141299}" srcOrd="0" destOrd="0" presId="urn:microsoft.com/office/officeart/2018/2/layout/IconLabelList"/>
    <dgm:cxn modelId="{606B3EDC-39AE-43B5-AEA8-28C85D179CF4}" type="presParOf" srcId="{21019C6E-92D1-4C8C-B15F-B4F0D6C9FA8C}" destId="{6C5BACE1-6B28-4B51-A83D-FE4BF43DC2F5}" srcOrd="1" destOrd="0" presId="urn:microsoft.com/office/officeart/2018/2/layout/IconLabelList"/>
    <dgm:cxn modelId="{8692083C-A649-409C-9A3D-CF3F609BF8FA}" type="presParOf" srcId="{21019C6E-92D1-4C8C-B15F-B4F0D6C9FA8C}" destId="{B5527A72-DBA3-4A4D-BDFC-14D47452CB44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0CE88-9758-456E-92FA-9E19C4A33123}">
      <dsp:nvSpPr>
        <dsp:cNvPr id="0" name=""/>
        <dsp:cNvSpPr/>
      </dsp:nvSpPr>
      <dsp:spPr>
        <a:xfrm>
          <a:off x="885789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2DB8077-9A00-48C7-93C1-708008A8EA12}">
      <dsp:nvSpPr>
        <dsp:cNvPr id="0" name=""/>
        <dsp:cNvSpPr/>
      </dsp:nvSpPr>
      <dsp:spPr>
        <a:xfrm>
          <a:off x="215596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/>
            <a:t>Where </a:t>
          </a:r>
          <a:r>
            <a:rPr lang="nl-NL" sz="1500" b="1" kern="1200" err="1"/>
            <a:t>did</a:t>
          </a:r>
          <a:r>
            <a:rPr lang="nl-NL" sz="1500" b="1" kern="1200"/>
            <a:t> we </a:t>
          </a:r>
          <a:r>
            <a:rPr lang="nl-NL" sz="1500" b="1" kern="1200" err="1"/>
            <a:t>find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dataset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en-US" sz="1500" b="1" kern="1200"/>
        </a:p>
      </dsp:txBody>
      <dsp:txXfrm>
        <a:off x="215596" y="2524378"/>
        <a:ext cx="2437064" cy="720000"/>
      </dsp:txXfrm>
    </dsp:sp>
    <dsp:sp modelId="{512A46CD-E111-46DA-9145-E530CBABFBD4}">
      <dsp:nvSpPr>
        <dsp:cNvPr id="0" name=""/>
        <dsp:cNvSpPr/>
      </dsp:nvSpPr>
      <dsp:spPr>
        <a:xfrm>
          <a:off x="3749340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934277-BF45-4536-8362-E6A2D50B8F3F}">
      <dsp:nvSpPr>
        <dsp:cNvPr id="0" name=""/>
        <dsp:cNvSpPr/>
      </dsp:nvSpPr>
      <dsp:spPr>
        <a:xfrm>
          <a:off x="3079147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 err="1"/>
            <a:t>What</a:t>
          </a:r>
          <a:r>
            <a:rPr lang="nl-NL" sz="1500" b="1" kern="1200">
              <a:latin typeface="Century Schoolbook" panose="02040604050505020304"/>
            </a:rPr>
            <a:t> </a:t>
          </a:r>
          <a:r>
            <a:rPr lang="nl-NL" sz="1500" b="1" kern="1200" err="1">
              <a:latin typeface="Century Schoolbook" panose="02040604050505020304"/>
            </a:rPr>
            <a:t>can</a:t>
          </a:r>
          <a:r>
            <a:rPr lang="nl-NL" sz="1500" b="1" kern="1200"/>
            <a:t> we </a:t>
          </a:r>
          <a:r>
            <a:rPr lang="nl-NL" sz="1500" b="1" kern="1200" err="1"/>
            <a:t>tell</a:t>
          </a:r>
          <a:r>
            <a:rPr lang="nl-NL" sz="1500" b="1" kern="1200"/>
            <a:t> </a:t>
          </a:r>
          <a:r>
            <a:rPr lang="nl-NL" sz="1500" b="1" kern="1200" err="1"/>
            <a:t>you</a:t>
          </a:r>
          <a:r>
            <a:rPr lang="nl-NL" sz="1500" b="1" kern="1200"/>
            <a:t> </a:t>
          </a:r>
          <a:r>
            <a:rPr lang="nl-NL" sz="1500" b="1" kern="1200" err="1"/>
            <a:t>about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dataset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en-US" sz="1500" b="1" kern="1200"/>
        </a:p>
      </dsp:txBody>
      <dsp:txXfrm>
        <a:off x="3079147" y="2524378"/>
        <a:ext cx="2437064" cy="720000"/>
      </dsp:txXfrm>
    </dsp:sp>
    <dsp:sp modelId="{1FB6CAB1-9E1B-4C55-8FE1-497DCA141299}">
      <dsp:nvSpPr>
        <dsp:cNvPr id="0" name=""/>
        <dsp:cNvSpPr/>
      </dsp:nvSpPr>
      <dsp:spPr>
        <a:xfrm>
          <a:off x="6612891" y="1106958"/>
          <a:ext cx="1096679" cy="109667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527A72-DBA3-4A4D-BDFC-14D47452CB44}">
      <dsp:nvSpPr>
        <dsp:cNvPr id="0" name=""/>
        <dsp:cNvSpPr/>
      </dsp:nvSpPr>
      <dsp:spPr>
        <a:xfrm>
          <a:off x="5942698" y="2524378"/>
          <a:ext cx="243706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500" b="1" kern="1200" err="1"/>
            <a:t>What</a:t>
          </a:r>
          <a:r>
            <a:rPr lang="nl-NL" sz="1500" b="1" kern="1200"/>
            <a:t> have we </a:t>
          </a:r>
          <a:r>
            <a:rPr lang="nl-NL" sz="1500" b="1" kern="1200" err="1"/>
            <a:t>done</a:t>
          </a:r>
          <a:r>
            <a:rPr lang="nl-NL" sz="1500" b="1" kern="1200"/>
            <a:t> </a:t>
          </a:r>
          <a:r>
            <a:rPr lang="nl-NL" sz="1500" b="1" kern="1200" err="1"/>
            <a:t>with</a:t>
          </a:r>
          <a:r>
            <a:rPr lang="nl-NL" sz="1500" b="1" kern="1200"/>
            <a:t> </a:t>
          </a:r>
          <a:r>
            <a:rPr lang="nl-NL" sz="1500" b="1" kern="1200" err="1"/>
            <a:t>the</a:t>
          </a:r>
          <a:r>
            <a:rPr lang="nl-NL" sz="1500" b="1" kern="1200"/>
            <a:t> data </a:t>
          </a:r>
          <a:r>
            <a:rPr lang="nl-NL" sz="1500" b="1" kern="1200" err="1"/>
            <a:t>to</a:t>
          </a:r>
          <a:r>
            <a:rPr lang="nl-NL" sz="1500" b="1" kern="1200"/>
            <a:t> </a:t>
          </a:r>
          <a:r>
            <a:rPr lang="nl-NL" sz="1500" b="1" kern="1200" err="1"/>
            <a:t>process</a:t>
          </a:r>
          <a:r>
            <a:rPr lang="nl-NL" sz="1500" b="1" kern="1200"/>
            <a:t> </a:t>
          </a:r>
          <a:r>
            <a:rPr lang="nl-NL" sz="1500" b="1" kern="1200" err="1"/>
            <a:t>it</a:t>
          </a:r>
          <a:r>
            <a:rPr lang="nl-NL" sz="1500" b="1" kern="1200">
              <a:latin typeface="Century Schoolbook" panose="02040604050505020304"/>
            </a:rPr>
            <a:t>?</a:t>
          </a:r>
          <a:endParaRPr lang="nl-NL" sz="1500" b="1" kern="1200"/>
        </a:p>
      </dsp:txBody>
      <dsp:txXfrm>
        <a:off x="5942698" y="2524378"/>
        <a:ext cx="243706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0381325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518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730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440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8592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22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5/16/2021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47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5/16/2021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809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5/16/2021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280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85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5/16/2021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931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5/16/2021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521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EFB0C39A-F8CA-4A79-AFFC-E9780FB199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04E92260-F83F-45DC-94C9-0E7DDEEDDB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-2"/>
            <a:ext cx="12191980" cy="6858000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>
            <a:normAutofit/>
          </a:bodyPr>
          <a:lstStyle/>
          <a:p>
            <a:pPr algn="ctr"/>
            <a:r>
              <a:rPr lang="de-DE">
                <a:cs typeface="Calibri Light"/>
              </a:rPr>
              <a:t>Gender Bias in Fairy Tales </a:t>
            </a:r>
            <a:endParaRPr lang="de-D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-397827" y="6460299"/>
            <a:ext cx="10660484" cy="17647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de-DE">
                <a:solidFill>
                  <a:schemeClr val="tx1"/>
                </a:solidFill>
                <a:cs typeface="Calibri"/>
              </a:rPr>
              <a:t>By: Lisa van </a:t>
            </a:r>
            <a:r>
              <a:rPr lang="de-DE" err="1">
                <a:solidFill>
                  <a:schemeClr val="tx1"/>
                </a:solidFill>
                <a:cs typeface="Calibri"/>
              </a:rPr>
              <a:t>Gelderen</a:t>
            </a:r>
            <a:r>
              <a:rPr lang="de-DE">
                <a:solidFill>
                  <a:schemeClr val="tx1"/>
                </a:solidFill>
                <a:cs typeface="Calibri"/>
              </a:rPr>
              <a:t>, Alexia </a:t>
            </a:r>
            <a:r>
              <a:rPr lang="de-DE" err="1">
                <a:solidFill>
                  <a:schemeClr val="tx1"/>
                </a:solidFill>
                <a:cs typeface="Calibri"/>
              </a:rPr>
              <a:t>Muresan</a:t>
            </a:r>
            <a:r>
              <a:rPr lang="de-DE">
                <a:solidFill>
                  <a:schemeClr val="tx1"/>
                </a:solidFill>
                <a:cs typeface="Calibri"/>
              </a:rPr>
              <a:t>, Zo</a:t>
            </a:r>
            <a:r>
              <a:rPr lang="de-DE">
                <a:solidFill>
                  <a:schemeClr val="tx1"/>
                </a:solidFill>
                <a:ea typeface="+mn-lt"/>
                <a:cs typeface="+mn-lt"/>
              </a:rPr>
              <a:t>ë Prins &amp; Victor van der </a:t>
            </a:r>
            <a:r>
              <a:rPr lang="de-DE" err="1">
                <a:solidFill>
                  <a:schemeClr val="tx1"/>
                </a:solidFill>
                <a:ea typeface="+mn-lt"/>
                <a:cs typeface="+mn-lt"/>
              </a:rPr>
              <a:t>Sman</a:t>
            </a:r>
            <a:endParaRPr lang="nl-NL" err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39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989683EB-D202-4B4D-B1BD-8BA6965FB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1292840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Afbeelding 4">
            <a:extLst>
              <a:ext uri="{FF2B5EF4-FFF2-40B4-BE49-F238E27FC236}">
                <a16:creationId xmlns:a16="http://schemas.microsoft.com/office/drawing/2014/main" id="{50B41F80-D8BA-4E4E-8D27-D6C3CE604B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7375"/>
          <a:stretch/>
        </p:blipFill>
        <p:spPr>
          <a:xfrm>
            <a:off x="20" y="10"/>
            <a:ext cx="12190518" cy="685799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2566A47-04C3-49FB-842F-1EAE023B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58" y="4553131"/>
            <a:ext cx="9692640" cy="13255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800">
                <a:solidFill>
                  <a:schemeClr val="bg1"/>
                </a:solidFill>
              </a:rPr>
              <a:t>Questions?</a:t>
            </a:r>
          </a:p>
        </p:txBody>
      </p:sp>
      <p:pic>
        <p:nvPicPr>
          <p:cNvPr id="3" name="Afbeelding 5" descr="Afbeelding met tekst, persoon, groep, verschillend&#10;&#10;Automatisch gegenereerde beschrijving">
            <a:extLst>
              <a:ext uri="{FF2B5EF4-FFF2-40B4-BE49-F238E27FC236}">
                <a16:creationId xmlns:a16="http://schemas.microsoft.com/office/drawing/2014/main" id="{B3ED7EBA-E8B1-4317-AF29-8B1E7E0336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8665" y="116287"/>
            <a:ext cx="3699422" cy="3732986"/>
          </a:xfrm>
        </p:spPr>
      </p:pic>
      <p:pic>
        <p:nvPicPr>
          <p:cNvPr id="5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F2CD75A3-E69F-4E9C-88B1-FBBD5DE20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7562" y="117617"/>
            <a:ext cx="6420292" cy="3353256"/>
          </a:xfrm>
          <a:prstGeom prst="rect">
            <a:avLst/>
          </a:prstGeom>
        </p:spPr>
      </p:pic>
      <p:pic>
        <p:nvPicPr>
          <p:cNvPr id="6" name="Afbeelding 6">
            <a:extLst>
              <a:ext uri="{FF2B5EF4-FFF2-40B4-BE49-F238E27FC236}">
                <a16:creationId xmlns:a16="http://schemas.microsoft.com/office/drawing/2014/main" id="{627F0DFE-C363-4BF8-BBBE-4E8783567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5709" y="4485983"/>
            <a:ext cx="3478618" cy="1830040"/>
          </a:xfrm>
          <a:prstGeom prst="rect">
            <a:avLst/>
          </a:prstGeom>
        </p:spPr>
      </p:pic>
      <p:pic>
        <p:nvPicPr>
          <p:cNvPr id="7" name="Afbeelding 7" descr="Afbeelding met tekst, persoon, binnen&#10;&#10;Automatisch gegenereerde beschrijving">
            <a:extLst>
              <a:ext uri="{FF2B5EF4-FFF2-40B4-BE49-F238E27FC236}">
                <a16:creationId xmlns:a16="http://schemas.microsoft.com/office/drawing/2014/main" id="{DA7B2D35-CBDE-407D-A520-15BD7F21A0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43064" y="3661920"/>
            <a:ext cx="2095500" cy="284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738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1CA533A-52B9-4A76-9624-34FD2A518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nl-NL" sz="2800">
                <a:solidFill>
                  <a:srgbClr val="FFFFFF"/>
                </a:solidFill>
                <a:cs typeface="Calibri Light"/>
              </a:rPr>
              <a:t>Introduction</a:t>
            </a:r>
            <a:endParaRPr lang="nl-NL" sz="2800">
              <a:solidFill>
                <a:srgbClr val="FFFFFF"/>
              </a:solidFill>
            </a:endParaRPr>
          </a:p>
        </p:txBody>
      </p:sp>
      <p:sp useBgFill="1">
        <p:nvSpPr>
          <p:cNvPr id="7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44BE8DB-E128-468C-BBEF-E5A536EEF9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643466"/>
            <a:ext cx="5827472" cy="557106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nl-NL" sz="2400">
                <a:latin typeface="Century Schoolbook"/>
                <a:cs typeface="Calibri"/>
              </a:rPr>
              <a:t>Grimm </a:t>
            </a:r>
            <a:r>
              <a:rPr lang="nl-NL" sz="2400" err="1">
                <a:latin typeface="Century Schoolbook"/>
                <a:cs typeface="Calibri"/>
              </a:rPr>
              <a:t>and</a:t>
            </a:r>
            <a:r>
              <a:rPr lang="nl-NL" sz="2400">
                <a:latin typeface="Century Schoolbook"/>
                <a:ea typeface="+mn-lt"/>
                <a:cs typeface="Calibri"/>
              </a:rPr>
              <a:t> Anderson</a:t>
            </a:r>
            <a:r>
              <a:rPr lang="nl-NL" sz="2400">
                <a:ea typeface="+mn-lt"/>
                <a:cs typeface="+mn-lt"/>
              </a:rPr>
              <a:t> fairy tales</a:t>
            </a:r>
            <a:endParaRPr lang="en-US">
              <a:ea typeface="+mn-lt"/>
              <a:cs typeface="+mn-lt"/>
            </a:endParaRPr>
          </a:p>
          <a:p>
            <a:endParaRPr lang="nl-NL" sz="2400">
              <a:latin typeface="Century Schoolbook"/>
              <a:cs typeface="Calibri"/>
            </a:endParaRPr>
          </a:p>
          <a:p>
            <a:r>
              <a:rPr lang="nl-NL" sz="2400">
                <a:latin typeface="Century Schoolbook"/>
                <a:cs typeface="Calibri"/>
              </a:rPr>
              <a:t>Gender bias  </a:t>
            </a:r>
          </a:p>
          <a:p>
            <a:endParaRPr lang="nl-NL" sz="2400">
              <a:latin typeface="Century Schoolbook"/>
              <a:cs typeface="Calibri"/>
            </a:endParaRPr>
          </a:p>
          <a:p>
            <a:r>
              <a:rPr lang="nl-NL" sz="2400" err="1">
                <a:latin typeface="Century Schoolbook"/>
                <a:cs typeface="Calibri"/>
              </a:rPr>
              <a:t>Contemporary</a:t>
            </a:r>
            <a:r>
              <a:rPr lang="nl-NL" sz="2400">
                <a:latin typeface="Century Schoolbook"/>
                <a:cs typeface="Calibri"/>
              </a:rPr>
              <a:t> research </a:t>
            </a:r>
            <a:r>
              <a:rPr lang="nl-NL" sz="2400" err="1">
                <a:latin typeface="Century Schoolbook"/>
                <a:cs typeface="Calibri"/>
              </a:rPr>
              <a:t>about</a:t>
            </a:r>
            <a:r>
              <a:rPr lang="nl-NL" sz="2400">
                <a:latin typeface="Century Schoolbook"/>
                <a:cs typeface="Calibri"/>
              </a:rPr>
              <a:t> gender bias in </a:t>
            </a:r>
            <a:r>
              <a:rPr lang="nl-NL" sz="2400" err="1">
                <a:latin typeface="Century Schoolbook"/>
                <a:cs typeface="Calibri"/>
              </a:rPr>
              <a:t>fairy</a:t>
            </a:r>
            <a:r>
              <a:rPr lang="nl-NL" sz="2400">
                <a:latin typeface="Century Schoolbook"/>
                <a:cs typeface="Calibri"/>
              </a:rPr>
              <a:t> </a:t>
            </a:r>
            <a:r>
              <a:rPr lang="nl-NL" sz="2400" err="1">
                <a:latin typeface="Century Schoolbook"/>
                <a:cs typeface="Calibri"/>
              </a:rPr>
              <a:t>tales</a:t>
            </a:r>
            <a:r>
              <a:rPr lang="nl-NL" sz="2400">
                <a:latin typeface="Century Schoolbook"/>
                <a:cs typeface="Calibri"/>
              </a:rPr>
              <a:t>:</a:t>
            </a:r>
          </a:p>
          <a:p>
            <a:pPr lvl="1"/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Importance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of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appearance</a:t>
            </a: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lvl="1"/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Traditional gender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roles</a:t>
            </a:r>
            <a:endParaRPr lang="nl-NL" sz="2400">
              <a:latin typeface="Century Schoolbook"/>
              <a:cs typeface="Calibri"/>
            </a:endParaRPr>
          </a:p>
          <a:p>
            <a:pPr lvl="1"/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Gender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hierarchy</a:t>
            </a: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marL="274320" lvl="1" indent="0">
              <a:buNone/>
            </a:pPr>
            <a:endParaRPr lang="nl-NL" sz="2400" spc="10">
              <a:solidFill>
                <a:srgbClr val="000000"/>
              </a:solidFill>
              <a:latin typeface="Century Schoolbook"/>
              <a:cs typeface="Calibri"/>
            </a:endParaRPr>
          </a:p>
          <a:p>
            <a:pPr marL="274320" lvl="1" indent="0">
              <a:buNone/>
            </a:pP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-&gt;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Expose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new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generations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to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stereotypical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</a:t>
            </a:r>
            <a:r>
              <a:rPr lang="nl-NL" sz="2400" spc="10" err="1">
                <a:solidFill>
                  <a:srgbClr val="000000"/>
                </a:solidFill>
                <a:latin typeface="Century Schoolbook"/>
                <a:cs typeface="Calibri"/>
              </a:rPr>
              <a:t>representations</a:t>
            </a:r>
            <a:r>
              <a:rPr lang="nl-NL" sz="2400" spc="10">
                <a:solidFill>
                  <a:srgbClr val="000000"/>
                </a:solidFill>
                <a:latin typeface="Century Schoolbook"/>
                <a:cs typeface="Calibri"/>
              </a:rPr>
              <a:t> of gender</a:t>
            </a:r>
            <a:endParaRPr lang="nl-NL" sz="2400">
              <a:latin typeface="Century Schoolbook"/>
              <a:cs typeface="Calibri"/>
            </a:endParaRPr>
          </a:p>
          <a:p>
            <a:endParaRPr lang="nl-NL" sz="2400"/>
          </a:p>
          <a:p>
            <a:endParaRPr lang="nl-NL" sz="24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E2D8A-28EC-476F-819F-FA95F0D801A3}"/>
              </a:ext>
            </a:extLst>
          </p:cNvPr>
          <p:cNvSpPr txBox="1"/>
          <p:nvPr/>
        </p:nvSpPr>
        <p:spPr>
          <a:xfrm>
            <a:off x="886591" y="6031481"/>
            <a:ext cx="3366148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solidFill>
                  <a:schemeClr val="bg1"/>
                </a:solidFill>
                <a:ea typeface="+mn-lt"/>
                <a:cs typeface="+mn-lt"/>
              </a:rPr>
              <a:t>Picture source: </a:t>
            </a:r>
            <a:endParaRPr lang="en-US" sz="10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GB" sz="1000">
                <a:solidFill>
                  <a:schemeClr val="bg1"/>
                </a:solidFill>
                <a:ea typeface="+mn-lt"/>
                <a:cs typeface="+mn-lt"/>
              </a:rPr>
              <a:t>ourcehttps://wgntv.com/news/trending/disneylands-snow-white-ride-criticized-for-kiss-without-consent/</a:t>
            </a:r>
            <a:endParaRPr lang="en-US" sz="10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8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6680B87-BF42-4E83-BBDB-4C23EE0EA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00" y="2363679"/>
            <a:ext cx="3366148" cy="213668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E0837B3-0B55-482C-8E51-1EC5AB52D8C2}"/>
              </a:ext>
            </a:extLst>
          </p:cNvPr>
          <p:cNvCxnSpPr/>
          <p:nvPr/>
        </p:nvCxnSpPr>
        <p:spPr>
          <a:xfrm flipH="1">
            <a:off x="2826630" y="1920574"/>
            <a:ext cx="592913" cy="36932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FBAE5EB-4340-4F48-916D-F2CADB3C78B3}"/>
              </a:ext>
            </a:extLst>
          </p:cNvPr>
          <p:cNvSpPr txBox="1"/>
          <p:nvPr/>
        </p:nvSpPr>
        <p:spPr>
          <a:xfrm>
            <a:off x="2475596" y="1530049"/>
            <a:ext cx="1747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Brave saviour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8BD359B-99D4-4169-8ABD-0DB7198BAAF0}"/>
              </a:ext>
            </a:extLst>
          </p:cNvPr>
          <p:cNvCxnSpPr>
            <a:cxnSpLocks/>
          </p:cNvCxnSpPr>
          <p:nvPr/>
        </p:nvCxnSpPr>
        <p:spPr>
          <a:xfrm flipV="1">
            <a:off x="1645251" y="4581455"/>
            <a:ext cx="486123" cy="375993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3FF8505-7521-4F0F-8D64-34624705BD7B}"/>
              </a:ext>
            </a:extLst>
          </p:cNvPr>
          <p:cNvSpPr txBox="1"/>
          <p:nvPr/>
        </p:nvSpPr>
        <p:spPr>
          <a:xfrm>
            <a:off x="762487" y="4939581"/>
            <a:ext cx="255965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solidFill>
                  <a:schemeClr val="bg1"/>
                </a:solidFill>
              </a:rPr>
              <a:t>Pretty and helpless</a:t>
            </a:r>
          </a:p>
        </p:txBody>
      </p:sp>
    </p:spTree>
    <p:extLst>
      <p:ext uri="{BB962C8B-B14F-4D97-AF65-F5344CB8AC3E}">
        <p14:creationId xmlns:p14="http://schemas.microsoft.com/office/powerpoint/2010/main" val="2832740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CA7777-CC12-4651-BF13-868B7A0656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3012" y="2481"/>
            <a:ext cx="9692640" cy="1325562"/>
          </a:xfrm>
        </p:spPr>
        <p:txBody>
          <a:bodyPr/>
          <a:lstStyle/>
          <a:p>
            <a:r>
              <a:rPr lang="nl-NL"/>
              <a:t>The dataset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6DD05A94-1DE2-4A01-A593-800F32AD9E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795422"/>
              </p:ext>
            </p:extLst>
          </p:nvPr>
        </p:nvGraphicFramePr>
        <p:xfrm>
          <a:off x="924744" y="2583725"/>
          <a:ext cx="8595360" cy="43513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5" name="Picture 105" descr="Logo&#10;&#10;Description automatically generated">
            <a:extLst>
              <a:ext uri="{FF2B5EF4-FFF2-40B4-BE49-F238E27FC236}">
                <a16:creationId xmlns:a16="http://schemas.microsoft.com/office/drawing/2014/main" id="{2576C78A-2CE7-4A80-B5C3-930285A3D2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35029" y="96915"/>
            <a:ext cx="1226458" cy="1010854"/>
          </a:xfrm>
          <a:prstGeom prst="rect">
            <a:avLst/>
          </a:prstGeom>
        </p:spPr>
      </p:pic>
      <p:pic>
        <p:nvPicPr>
          <p:cNvPr id="18" name="Afbeelding 18" descr="Afbeelding met tafel&#10;&#10;Automatisch gegenereerde beschrijving">
            <a:extLst>
              <a:ext uri="{FF2B5EF4-FFF2-40B4-BE49-F238E27FC236}">
                <a16:creationId xmlns:a16="http://schemas.microsoft.com/office/drawing/2014/main" id="{A6808DC8-7012-4AFD-A37D-276CAA1A39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37495" y="2873637"/>
            <a:ext cx="2965282" cy="1945611"/>
          </a:xfrm>
          <a:prstGeom prst="rect">
            <a:avLst/>
          </a:prstGeom>
        </p:spPr>
      </p:pic>
      <p:sp>
        <p:nvSpPr>
          <p:cNvPr id="26" name="Tekstvak 25">
            <a:extLst>
              <a:ext uri="{FF2B5EF4-FFF2-40B4-BE49-F238E27FC236}">
                <a16:creationId xmlns:a16="http://schemas.microsoft.com/office/drawing/2014/main" id="{B5D14175-6B54-456F-BD60-75C611746E4D}"/>
              </a:ext>
            </a:extLst>
          </p:cNvPr>
          <p:cNvSpPr txBox="1"/>
          <p:nvPr/>
        </p:nvSpPr>
        <p:spPr>
          <a:xfrm>
            <a:off x="7102721" y="3283573"/>
            <a:ext cx="2743200" cy="1477328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['hansel', 'grethel', 'brothers', 'grimm', 'hard', 'great', 'forest', 'dwell', 'poor', 'wood-cutter']</a:t>
            </a:r>
          </a:p>
        </p:txBody>
      </p:sp>
      <p:pic>
        <p:nvPicPr>
          <p:cNvPr id="29" name="Afbeelding 29" descr="Afbeelding met tekst&#10;&#10;Automatisch gegenereerde beschrijving">
            <a:extLst>
              <a:ext uri="{FF2B5EF4-FFF2-40B4-BE49-F238E27FC236}">
                <a16:creationId xmlns:a16="http://schemas.microsoft.com/office/drawing/2014/main" id="{88911F75-FCC0-4713-8543-22AD29F75AF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5" r="438" b="45011"/>
          <a:stretch/>
        </p:blipFill>
        <p:spPr>
          <a:xfrm>
            <a:off x="1278863" y="2025244"/>
            <a:ext cx="2496179" cy="2806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251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3801627-6861-4EA9-BE98-E0CE33A89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3466" cy="6858000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C1483F-490E-4C8A-8765-1F8AF0C67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0"/>
            <a:ext cx="3736189" cy="6858000"/>
          </a:xfrm>
          <a:prstGeom prst="rect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5400D90-2DB7-4294-A5F9-291B70FFC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8" y="643466"/>
            <a:ext cx="3092718" cy="5528734"/>
          </a:xfrm>
          <a:noFill/>
        </p:spPr>
        <p:txBody>
          <a:bodyPr anchor="t">
            <a:normAutofit/>
          </a:bodyPr>
          <a:lstStyle/>
          <a:p>
            <a:r>
              <a:rPr lang="nl-NL" sz="2800">
                <a:solidFill>
                  <a:srgbClr val="FFFFFF"/>
                </a:solidFill>
              </a:rPr>
              <a:t>Method</a:t>
            </a: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249BF42-D05C-4553-9417-7B8695759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9654" y="0"/>
            <a:ext cx="691318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16149BF-AA5C-47FF-B142-47629BA8B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1898" y="1577530"/>
            <a:ext cx="5827472" cy="463700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/>
              <a:t>Preprocessing </a:t>
            </a:r>
            <a:r>
              <a:rPr lang="nl-NL" sz="2400" err="1"/>
              <a:t>the</a:t>
            </a:r>
            <a:r>
              <a:rPr lang="nl-NL" sz="2400"/>
              <a:t> data</a:t>
            </a:r>
          </a:p>
          <a:p>
            <a:r>
              <a:rPr lang="nl-NL" sz="2400"/>
              <a:t>N-gram model text </a:t>
            </a:r>
            <a:r>
              <a:rPr lang="nl-NL" sz="2400" err="1"/>
              <a:t>generation</a:t>
            </a:r>
            <a:endParaRPr lang="nl-NL" sz="2400"/>
          </a:p>
          <a:p>
            <a:r>
              <a:rPr lang="nl-NL" sz="2400"/>
              <a:t>Frequent bigram analysis</a:t>
            </a:r>
          </a:p>
          <a:p>
            <a:r>
              <a:rPr lang="nl-NL" sz="2400"/>
              <a:t>Word </a:t>
            </a:r>
            <a:r>
              <a:rPr lang="nl-NL" sz="2400" err="1"/>
              <a:t>embeddings</a:t>
            </a:r>
            <a:r>
              <a:rPr lang="nl-NL" sz="2400"/>
              <a:t> </a:t>
            </a:r>
            <a:r>
              <a:rPr lang="nl-NL" sz="2400" err="1"/>
              <a:t>using</a:t>
            </a:r>
            <a:r>
              <a:rPr lang="nl-NL" sz="2400"/>
              <a:t> </a:t>
            </a:r>
            <a:r>
              <a:rPr lang="nl-NL" sz="2400" err="1"/>
              <a:t>surface</a:t>
            </a:r>
            <a:r>
              <a:rPr lang="nl-NL" sz="2400"/>
              <a:t> co-</a:t>
            </a:r>
            <a:r>
              <a:rPr lang="nl-NL" sz="2400" err="1"/>
              <a:t>occurence</a:t>
            </a:r>
            <a:r>
              <a:rPr lang="nl-NL" sz="2400"/>
              <a:t> </a:t>
            </a:r>
            <a:r>
              <a:rPr lang="nl-NL" sz="2400" err="1"/>
              <a:t>counts</a:t>
            </a:r>
            <a:endParaRPr lang="nl-NL" sz="2400"/>
          </a:p>
          <a:p>
            <a:r>
              <a:rPr lang="nl-NL" sz="2400" err="1"/>
              <a:t>Gensim</a:t>
            </a:r>
            <a:r>
              <a:rPr lang="nl-NL" sz="2400"/>
              <a:t> Word2Vec model, </a:t>
            </a:r>
            <a:r>
              <a:rPr lang="nl-NL" sz="2400" err="1"/>
              <a:t>for</a:t>
            </a:r>
            <a:r>
              <a:rPr lang="nl-NL" sz="2400"/>
              <a:t> vector </a:t>
            </a:r>
            <a:r>
              <a:rPr lang="nl-NL" sz="2400" err="1"/>
              <a:t>analogies</a:t>
            </a:r>
            <a:endParaRPr lang="nl-NL" sz="2400"/>
          </a:p>
          <a:p>
            <a:endParaRPr lang="nl-NL" sz="2400"/>
          </a:p>
        </p:txBody>
      </p:sp>
      <p:pic>
        <p:nvPicPr>
          <p:cNvPr id="4" name="Picture 105" descr="Logo&#10;&#10;Description automatically generated">
            <a:extLst>
              <a:ext uri="{FF2B5EF4-FFF2-40B4-BE49-F238E27FC236}">
                <a16:creationId xmlns:a16="http://schemas.microsoft.com/office/drawing/2014/main" id="{C11DE377-1FF6-4261-BE03-AA92A0848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9929" y="5785111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559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AC8CF-67F3-4CFE-8676-06727C18B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Results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69553B6-307B-406C-87E4-948D6A641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nl-NL" sz="2000"/>
              <a:t>Bigram results:</a:t>
            </a:r>
          </a:p>
          <a:p>
            <a:pPr marL="0" indent="0">
              <a:buNone/>
            </a:pPr>
            <a:r>
              <a:rPr lang="nl-NL" sz="2000">
                <a:solidFill>
                  <a:srgbClr val="000000"/>
                </a:solidFill>
              </a:rPr>
              <a:t>    Woman </a:t>
            </a:r>
            <a:endParaRPr lang="nl-NL" sz="2000"/>
          </a:p>
          <a:p>
            <a:pPr lvl="1"/>
            <a:r>
              <a:rPr lang="nl-NL" sz="2000">
                <a:solidFill>
                  <a:srgbClr val="000000"/>
                </a:solidFill>
              </a:rPr>
              <a:t>Old</a:t>
            </a:r>
          </a:p>
          <a:p>
            <a:pPr lvl="1"/>
            <a:r>
              <a:rPr lang="nl-NL" sz="2000">
                <a:solidFill>
                  <a:srgbClr val="000000"/>
                </a:solidFill>
              </a:rPr>
              <a:t>Beautiful</a:t>
            </a:r>
          </a:p>
          <a:p>
            <a:pPr lvl="1"/>
            <a:endParaRPr lang="nl-NL" sz="2000">
              <a:solidFill>
                <a:srgbClr val="000000"/>
              </a:solidFill>
            </a:endParaRPr>
          </a:p>
          <a:p>
            <a:pPr marL="274320" lvl="1" indent="0">
              <a:buNone/>
            </a:pPr>
            <a:r>
              <a:rPr lang="nl-NL" sz="2000">
                <a:solidFill>
                  <a:srgbClr val="000000"/>
                </a:solidFill>
              </a:rPr>
              <a:t>Man </a:t>
            </a:r>
            <a:endParaRPr lang="nl-NL" sz="2000"/>
          </a:p>
          <a:p>
            <a:pPr lvl="1"/>
            <a:r>
              <a:rPr lang="nl-NL" sz="2000">
                <a:solidFill>
                  <a:srgbClr val="000000"/>
                </a:solidFill>
              </a:rPr>
              <a:t>Says</a:t>
            </a:r>
          </a:p>
          <a:p>
            <a:pPr lvl="1"/>
            <a:r>
              <a:rPr lang="nl-NL" sz="2000">
                <a:solidFill>
                  <a:srgbClr val="000000"/>
                </a:solidFill>
              </a:rPr>
              <a:t>Acts</a:t>
            </a:r>
          </a:p>
          <a:p>
            <a:pPr lvl="1"/>
            <a:endParaRPr lang="nl-NL" sz="1800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 sz="1800">
              <a:solidFill>
                <a:srgbClr val="000000"/>
              </a:solidFill>
            </a:endParaRPr>
          </a:p>
          <a:p>
            <a:pPr lvl="1"/>
            <a:endParaRPr lang="nl-NL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>
              <a:solidFill>
                <a:srgbClr val="000000"/>
              </a:solidFill>
            </a:endParaRPr>
          </a:p>
          <a:p>
            <a:pPr marL="274320" lvl="1" indent="0">
              <a:buNone/>
            </a:pPr>
            <a:endParaRPr lang="nl-NL">
              <a:solidFill>
                <a:srgbClr val="000000"/>
              </a:solidFill>
            </a:endParaRPr>
          </a:p>
          <a:p>
            <a:endParaRPr lang="nl-NL">
              <a:solidFill>
                <a:srgbClr val="000000"/>
              </a:solidFill>
            </a:endParaRPr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491FF555-B1F1-4F85-B0B3-3886625A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5200" y="96916"/>
            <a:ext cx="1226458" cy="1010854"/>
          </a:xfrm>
          <a:prstGeom prst="rect">
            <a:avLst/>
          </a:prstGeom>
        </p:spPr>
      </p:pic>
      <p:sp>
        <p:nvSpPr>
          <p:cNvPr id="4" name="Rol: verticaal 3">
            <a:extLst>
              <a:ext uri="{FF2B5EF4-FFF2-40B4-BE49-F238E27FC236}">
                <a16:creationId xmlns:a16="http://schemas.microsoft.com/office/drawing/2014/main" id="{83DC714E-C129-4E57-936D-E16A1912FF8C}"/>
              </a:ext>
            </a:extLst>
          </p:cNvPr>
          <p:cNvSpPr/>
          <p:nvPr/>
        </p:nvSpPr>
        <p:spPr>
          <a:xfrm>
            <a:off x="3204761" y="172779"/>
            <a:ext cx="8878181" cy="6459278"/>
          </a:xfrm>
          <a:prstGeom prst="verticalScroll">
            <a:avLst/>
          </a:prstGeom>
          <a:solidFill>
            <a:srgbClr val="F7E2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At home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beautiful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wife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prayed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her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husband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her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father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. 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Their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clothes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very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delicate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fine,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made 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leaves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flowers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trimmed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with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wings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flies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gnats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had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not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a bad effect. </a:t>
            </a:r>
            <a:endParaRPr lang="nl-NL" b="1">
              <a:solidFill>
                <a:schemeClr val="tx1"/>
              </a:solidFill>
            </a:endParaRPr>
          </a:p>
          <a:p>
            <a:pPr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</a:pP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took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each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other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' s hand,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at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that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moment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door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one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houses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opened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neighbour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appeared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</a:t>
            </a:r>
            <a:br>
              <a:rPr lang="nl-NL" sz="160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â âPrude ! â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exclaimed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collar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;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then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was taken out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washing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-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tub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There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is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old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legend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about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a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saint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was </a:t>
            </a:r>
            <a:br>
              <a:rPr lang="nl-NL" sz="1600" b="1">
                <a:ea typeface="+mn-lt"/>
                <a:cs typeface="+mn-lt"/>
              </a:rPr>
            </a:b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allowed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choose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one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of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seven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deadly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sins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accordingly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chose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drunkenness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appeared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him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least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, but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which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led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him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commit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all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other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b="1" err="1">
                <a:solidFill>
                  <a:schemeClr val="tx1"/>
                </a:solidFill>
                <a:ea typeface="+mn-lt"/>
                <a:cs typeface="+mn-lt"/>
              </a:rPr>
              <a:t>six</a:t>
            </a:r>
            <a:r>
              <a:rPr lang="nl-NL" sz="1600" b="1">
                <a:solidFill>
                  <a:schemeClr val="tx1"/>
                </a:solidFill>
                <a:ea typeface="+mn-lt"/>
                <a:cs typeface="+mn-lt"/>
              </a:rPr>
              <a:t>.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"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she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gave Vertigo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commission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I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am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a happy director;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none of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my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company ever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grumble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 nor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public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either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for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I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always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make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them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merry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â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travel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!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to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travel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! â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exclaimed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he,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overcome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by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most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painful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and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passionate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br>
              <a:rPr lang="en-US">
                <a:solidFill>
                  <a:schemeClr val="tx1"/>
                </a:solidFill>
              </a:rPr>
            </a:b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remembrances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 But he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did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not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despair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This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 was </a:t>
            </a:r>
            <a:r>
              <a:rPr lang="nl-NL" sz="1600" err="1">
                <a:solidFill>
                  <a:schemeClr val="tx1"/>
                </a:solidFill>
                <a:ea typeface="+mn-lt"/>
                <a:cs typeface="+mn-lt"/>
              </a:rPr>
              <a:t>capital</a:t>
            </a:r>
            <a:r>
              <a:rPr lang="nl-NL" sz="1600">
                <a:solidFill>
                  <a:schemeClr val="tx1"/>
                </a:solidFill>
                <a:ea typeface="+mn-lt"/>
                <a:cs typeface="+mn-lt"/>
              </a:rPr>
              <a:t>. </a:t>
            </a:r>
            <a:endParaRPr lang="nl-NL" sz="1600">
              <a:solidFill>
                <a:schemeClr val="tx1"/>
              </a:solidFill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1510AAFD-C722-4B87-AE46-31292ECDADDA}"/>
              </a:ext>
            </a:extLst>
          </p:cNvPr>
          <p:cNvSpPr txBox="1"/>
          <p:nvPr/>
        </p:nvSpPr>
        <p:spPr>
          <a:xfrm>
            <a:off x="4078147" y="1030146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l-NL"/>
              <a:t>N-Gram results: </a:t>
            </a:r>
          </a:p>
        </p:txBody>
      </p:sp>
    </p:spTree>
    <p:extLst>
      <p:ext uri="{BB962C8B-B14F-4D97-AF65-F5344CB8AC3E}">
        <p14:creationId xmlns:p14="http://schemas.microsoft.com/office/powerpoint/2010/main" val="7484069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C217-3B94-4D49-8D09-BFF6742BB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C9655-B7ED-4EA2-96F9-C4EAAAB4D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09058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/>
              <a:t>When looking at surface co-occurences we noticed that words describing women were more often near words describing men than the other way around.</a:t>
            </a:r>
            <a:endParaRPr lang="en-US" sz="2000" dirty="0"/>
          </a:p>
          <a:p>
            <a:r>
              <a:rPr lang="en-US" sz="2000"/>
              <a:t>When training a gensim word2vec model we saw the vector for princess had</a:t>
            </a:r>
            <a:r>
              <a:rPr lang="en-US" sz="2000" dirty="0"/>
              <a:t> </a:t>
            </a:r>
            <a:r>
              <a:rPr lang="en-US" sz="2000"/>
              <a:t>high similarity to the one for slave, while this was not the case for prince.</a:t>
            </a:r>
            <a:endParaRPr lang="en-US" sz="2000" dirty="0"/>
          </a:p>
          <a:p>
            <a:r>
              <a:rPr lang="en-US" sz="2000"/>
              <a:t>Vector analogies showed us that brave is to father as gracefully is to mother and smart is to boy as moral is to girl.</a:t>
            </a:r>
            <a:endParaRPr lang="en-US" sz="2000" dirty="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3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71AA96-AD85-46DC-9E12-16EF6D8E4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Conclusion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A8D443A-D284-4E3D-BD1D-5F7C1C748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62629"/>
            <a:ext cx="8595360" cy="43513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 sz="2400" err="1"/>
              <a:t>Answer</a:t>
            </a:r>
            <a:r>
              <a:rPr lang="nl-NL" sz="2400"/>
              <a:t> </a:t>
            </a:r>
            <a:r>
              <a:rPr lang="nl-NL" sz="2400" err="1"/>
              <a:t>to</a:t>
            </a:r>
            <a:r>
              <a:rPr lang="nl-NL" sz="2400"/>
              <a:t> </a:t>
            </a:r>
            <a:r>
              <a:rPr lang="nl-NL" sz="2400" err="1"/>
              <a:t>the</a:t>
            </a:r>
            <a:r>
              <a:rPr lang="nl-NL" sz="2400"/>
              <a:t> </a:t>
            </a:r>
            <a:r>
              <a:rPr lang="nl-NL" sz="2400" err="1"/>
              <a:t>binary</a:t>
            </a:r>
            <a:r>
              <a:rPr lang="nl-NL" sz="2400"/>
              <a:t> </a:t>
            </a:r>
            <a:r>
              <a:rPr lang="nl-NL" sz="2400" err="1"/>
              <a:t>reasearch</a:t>
            </a:r>
            <a:r>
              <a:rPr lang="nl-NL" sz="2400"/>
              <a:t> question: "yes."</a:t>
            </a:r>
          </a:p>
          <a:p>
            <a:r>
              <a:rPr lang="nl-NL" sz="2400"/>
              <a:t>"Women are more </a:t>
            </a:r>
            <a:r>
              <a:rPr lang="nl-NL" sz="2400" err="1"/>
              <a:t>passive</a:t>
            </a:r>
            <a:r>
              <a:rPr lang="nl-NL" sz="2400"/>
              <a:t> </a:t>
            </a:r>
            <a:r>
              <a:rPr lang="nl-NL" sz="2400" err="1"/>
              <a:t>than</a:t>
            </a:r>
            <a:r>
              <a:rPr lang="nl-NL" sz="2400"/>
              <a:t> men" </a:t>
            </a:r>
          </a:p>
          <a:p>
            <a:pPr lvl="1"/>
            <a:r>
              <a:rPr lang="nl-NL" sz="2400"/>
              <a:t>The data showed how women had less active verbs </a:t>
            </a:r>
          </a:p>
          <a:p>
            <a:r>
              <a:rPr lang="nl-NL" sz="2400"/>
              <a:t>"Women are more </a:t>
            </a:r>
            <a:r>
              <a:rPr lang="nl-NL" sz="2400" err="1"/>
              <a:t>reliant</a:t>
            </a:r>
            <a:r>
              <a:rPr lang="nl-NL" sz="2400"/>
              <a:t> on men"</a:t>
            </a:r>
          </a:p>
          <a:p>
            <a:pPr lvl="1"/>
            <a:r>
              <a:rPr lang="nl-NL" sz="2400"/>
              <a:t>Female characters have a higher reliance on male characters </a:t>
            </a:r>
          </a:p>
          <a:p>
            <a:r>
              <a:rPr lang="nl-NL" sz="2400"/>
              <a:t>"Women are more subject </a:t>
            </a:r>
            <a:r>
              <a:rPr lang="nl-NL" sz="2400" err="1"/>
              <a:t>to</a:t>
            </a:r>
            <a:r>
              <a:rPr lang="nl-NL" sz="2400"/>
              <a:t> </a:t>
            </a:r>
            <a:r>
              <a:rPr lang="nl-NL" sz="2400" err="1"/>
              <a:t>superficial</a:t>
            </a:r>
            <a:r>
              <a:rPr lang="nl-NL" sz="2400"/>
              <a:t> judgement"</a:t>
            </a:r>
          </a:p>
          <a:p>
            <a:pPr lvl="1"/>
            <a:r>
              <a:rPr lang="nl-NL" sz="2400" spc="10">
                <a:solidFill>
                  <a:schemeClr val="tx1">
                    <a:lumMod val="75000"/>
                    <a:lumOff val="25000"/>
                  </a:schemeClr>
                </a:solidFill>
              </a:rPr>
              <a:t>Generally women had a lot more adjectives to describe their appearance than their personality</a:t>
            </a:r>
          </a:p>
          <a:p>
            <a:pPr lvl="1"/>
            <a:endParaRPr lang="nl-NL">
              <a:solidFill>
                <a:srgbClr val="262626"/>
              </a:solidFill>
            </a:endParaRPr>
          </a:p>
          <a:p>
            <a:endParaRPr lang="nl-NL">
              <a:solidFill>
                <a:srgbClr val="000000"/>
              </a:solidFill>
            </a:endParaRPr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88D71449-705C-4C04-A8B5-87998AD4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514" y="5713944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401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097FF0-170D-4F19-B2D6-DB82262C5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Discussion</a:t>
            </a:r>
            <a:r>
              <a:rPr lang="nl-NL"/>
              <a:t> &amp; </a:t>
            </a:r>
            <a:r>
              <a:rPr lang="nl-NL" err="1"/>
              <a:t>future</a:t>
            </a:r>
            <a:r>
              <a:rPr lang="nl-NL"/>
              <a:t> </a:t>
            </a:r>
            <a:r>
              <a:rPr lang="nl-NL" err="1"/>
              <a:t>work</a:t>
            </a:r>
            <a:r>
              <a:rPr lang="nl-NL"/>
              <a:t> 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BB92CA-1C87-4895-8A5C-DD356058E8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nl-NL"/>
          </a:p>
          <a:p>
            <a:r>
              <a:rPr lang="nl-NL" sz="2400"/>
              <a:t>Discussion</a:t>
            </a:r>
          </a:p>
          <a:p>
            <a:pPr lvl="1"/>
            <a:r>
              <a:rPr lang="nl-NL" sz="2400"/>
              <a:t>Some unused </a:t>
            </a:r>
            <a:r>
              <a:rPr lang="nl-NL" sz="2400" err="1"/>
              <a:t>figures</a:t>
            </a:r>
            <a:r>
              <a:rPr lang="nl-NL" sz="2400"/>
              <a:t> </a:t>
            </a:r>
            <a:r>
              <a:rPr lang="nl-NL" sz="2400" err="1"/>
              <a:t>and</a:t>
            </a:r>
            <a:r>
              <a:rPr lang="nl-NL" sz="2400"/>
              <a:t> graphs</a:t>
            </a:r>
          </a:p>
          <a:p>
            <a:pPr lvl="1"/>
            <a:r>
              <a:rPr lang="nl-NL" sz="2400">
                <a:solidFill>
                  <a:srgbClr val="262626"/>
                </a:solidFill>
              </a:rPr>
              <a:t>Bias more abstract than expected</a:t>
            </a:r>
          </a:p>
          <a:p>
            <a:pPr marL="274320" lvl="1" indent="0">
              <a:buNone/>
            </a:pPr>
            <a:endParaRPr lang="nl-NL" sz="2400">
              <a:solidFill>
                <a:srgbClr val="262626"/>
              </a:solidFill>
            </a:endParaRPr>
          </a:p>
          <a:p>
            <a:r>
              <a:rPr lang="nl-NL" sz="2400"/>
              <a:t>Future work might include </a:t>
            </a:r>
          </a:p>
          <a:p>
            <a:pPr lvl="1"/>
            <a:r>
              <a:rPr lang="nl-NL" sz="2400"/>
              <a:t>Male bias </a:t>
            </a:r>
            <a:r>
              <a:rPr lang="nl-NL" sz="2400" err="1"/>
              <a:t>relating</a:t>
            </a:r>
            <a:r>
              <a:rPr lang="nl-NL" sz="2400"/>
              <a:t> </a:t>
            </a:r>
            <a:r>
              <a:rPr lang="nl-NL" sz="2400" err="1"/>
              <a:t>to</a:t>
            </a:r>
            <a:r>
              <a:rPr lang="nl-NL" sz="2400"/>
              <a:t> </a:t>
            </a:r>
            <a:r>
              <a:rPr lang="nl-NL" sz="2400" err="1"/>
              <a:t>toxic</a:t>
            </a:r>
            <a:r>
              <a:rPr lang="nl-NL" sz="2400"/>
              <a:t> </a:t>
            </a:r>
            <a:r>
              <a:rPr lang="nl-NL" sz="2400" err="1"/>
              <a:t>masculinity</a:t>
            </a:r>
            <a:r>
              <a:rPr lang="nl-NL" sz="2400"/>
              <a:t> in fairy tales </a:t>
            </a:r>
          </a:p>
          <a:p>
            <a:pPr lvl="1"/>
            <a:r>
              <a:rPr lang="nl-NL" sz="2400" err="1"/>
              <a:t>Trying</a:t>
            </a:r>
            <a:r>
              <a:rPr lang="nl-NL" sz="2400"/>
              <a:t> </a:t>
            </a:r>
            <a:r>
              <a:rPr lang="nl-NL" sz="2400" err="1"/>
              <a:t>to</a:t>
            </a:r>
            <a:r>
              <a:rPr lang="nl-NL" sz="2400"/>
              <a:t> </a:t>
            </a:r>
            <a:r>
              <a:rPr lang="nl-NL" sz="2400" err="1"/>
              <a:t>replicate</a:t>
            </a:r>
            <a:r>
              <a:rPr lang="nl-NL" sz="2400"/>
              <a:t> </a:t>
            </a:r>
            <a:r>
              <a:rPr lang="nl-NL" sz="2400" err="1"/>
              <a:t>results</a:t>
            </a:r>
            <a:r>
              <a:rPr lang="nl-NL" sz="2400"/>
              <a:t> </a:t>
            </a:r>
            <a:r>
              <a:rPr lang="nl-NL" sz="2400" err="1"/>
              <a:t>from</a:t>
            </a:r>
            <a:r>
              <a:rPr lang="nl-NL" sz="2400"/>
              <a:t> </a:t>
            </a:r>
            <a:r>
              <a:rPr lang="nl-NL" sz="2400" err="1">
                <a:ea typeface="+mn-lt"/>
                <a:cs typeface="+mn-lt"/>
              </a:rPr>
              <a:t>Wardetzky</a:t>
            </a:r>
            <a:r>
              <a:rPr lang="nl-NL" sz="2400">
                <a:ea typeface="+mn-lt"/>
                <a:cs typeface="+mn-lt"/>
              </a:rPr>
              <a:t> (1990) using NLP </a:t>
            </a:r>
          </a:p>
          <a:p>
            <a:endParaRPr lang="nl-NL"/>
          </a:p>
        </p:txBody>
      </p:sp>
      <p:pic>
        <p:nvPicPr>
          <p:cNvPr id="5" name="Picture 105" descr="Logo&#10;&#10;Description automatically generated">
            <a:extLst>
              <a:ext uri="{FF2B5EF4-FFF2-40B4-BE49-F238E27FC236}">
                <a16:creationId xmlns:a16="http://schemas.microsoft.com/office/drawing/2014/main" id="{2C213F9B-F2C1-4C58-80F9-CE1D254EE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6" y="5677659"/>
            <a:ext cx="1226458" cy="10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860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FB6E-BEF2-4382-8E9B-86D59A2AD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529" y="5329646"/>
            <a:ext cx="4053840" cy="1528762"/>
          </a:xfrm>
        </p:spPr>
        <p:txBody>
          <a:bodyPr>
            <a:normAutofit/>
          </a:bodyPr>
          <a:lstStyle/>
          <a:p>
            <a:r>
              <a:rPr lang="en-GB" sz="1400">
                <a:ea typeface="+mj-lt"/>
                <a:cs typeface="+mj-lt"/>
              </a:rPr>
              <a:t>Picture source: https://coolmompicks.com/blog/2017/03/15/protest-disney-princesses-amanda-allen-niday/</a:t>
            </a:r>
          </a:p>
          <a:p>
            <a:endParaRPr lang="en-GB" sz="1400"/>
          </a:p>
        </p:txBody>
      </p:sp>
      <p:pic>
        <p:nvPicPr>
          <p:cNvPr id="4" name="Picture 4" descr="Text, whiteboard&#10;&#10;Description automatically generated">
            <a:extLst>
              <a:ext uri="{FF2B5EF4-FFF2-40B4-BE49-F238E27FC236}">
                <a16:creationId xmlns:a16="http://schemas.microsoft.com/office/drawing/2014/main" id="{85F79488-503A-476A-920E-441327A2D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20640000">
            <a:off x="452345" y="2991227"/>
            <a:ext cx="2688806" cy="3320823"/>
          </a:xfr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5" name="Picture 5" descr="Text, whiteboard&#10;&#10;Description automatically generated">
            <a:extLst>
              <a:ext uri="{FF2B5EF4-FFF2-40B4-BE49-F238E27FC236}">
                <a16:creationId xmlns:a16="http://schemas.microsoft.com/office/drawing/2014/main" id="{4B7AC5F1-28EC-4939-8CF2-28E3A3672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656" y="1590816"/>
            <a:ext cx="2743200" cy="3371568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6" name="Picture 6" descr="Shape&#10;&#10;Description automatically generated">
            <a:extLst>
              <a:ext uri="{FF2B5EF4-FFF2-40B4-BE49-F238E27FC236}">
                <a16:creationId xmlns:a16="http://schemas.microsoft.com/office/drawing/2014/main" id="{859F0799-D21C-4992-9B7D-C1B0A28FD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00000">
            <a:off x="5059984" y="2569081"/>
            <a:ext cx="2743200" cy="3485900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56B7A519-4E7C-44AF-9F11-49949CD4FE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58" y="1633817"/>
            <a:ext cx="2743200" cy="3503281"/>
          </a:xfrm>
          <a:prstGeom prst="rect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683A280-F2B5-46D0-9A8D-2E352D342618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93D5C4-4558-43C0-8CD0-3E0750A283A7}"/>
              </a:ext>
            </a:extLst>
          </p:cNvPr>
          <p:cNvSpPr txBox="1"/>
          <p:nvPr/>
        </p:nvSpPr>
        <p:spPr>
          <a:xfrm>
            <a:off x="658132" y="469446"/>
            <a:ext cx="789577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/>
              <a:t>Thank you for listening!</a:t>
            </a:r>
          </a:p>
        </p:txBody>
      </p:sp>
    </p:spTree>
    <p:extLst>
      <p:ext uri="{BB962C8B-B14F-4D97-AF65-F5344CB8AC3E}">
        <p14:creationId xmlns:p14="http://schemas.microsoft.com/office/powerpoint/2010/main" val="2371672525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10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View</vt:lpstr>
      <vt:lpstr>Gender Bias in Fairy Tales </vt:lpstr>
      <vt:lpstr>Introduction</vt:lpstr>
      <vt:lpstr>The dataset</vt:lpstr>
      <vt:lpstr>Method</vt:lpstr>
      <vt:lpstr>Results</vt:lpstr>
      <vt:lpstr>Results</vt:lpstr>
      <vt:lpstr>Conclusion</vt:lpstr>
      <vt:lpstr>Discussion &amp; future work </vt:lpstr>
      <vt:lpstr>Picture source: https://coolmompicks.com/blog/2017/03/15/protest-disney-princesses-amanda-allen-niday/ 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/>
  <cp:revision>26</cp:revision>
  <dcterms:created xsi:type="dcterms:W3CDTF">2021-05-13T13:15:06Z</dcterms:created>
  <dcterms:modified xsi:type="dcterms:W3CDTF">2021-05-16T21:35:25Z</dcterms:modified>
</cp:coreProperties>
</file>